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35"/>
  </p:notesMasterIdLst>
  <p:sldIdLst>
    <p:sldId id="256" r:id="rId2"/>
    <p:sldId id="257" r:id="rId3"/>
    <p:sldId id="258" r:id="rId4"/>
    <p:sldId id="265" r:id="rId5"/>
    <p:sldId id="266" r:id="rId6"/>
    <p:sldId id="267" r:id="rId7"/>
    <p:sldId id="281" r:id="rId8"/>
    <p:sldId id="282" r:id="rId9"/>
    <p:sldId id="283" r:id="rId10"/>
    <p:sldId id="284" r:id="rId11"/>
    <p:sldId id="285" r:id="rId12"/>
    <p:sldId id="286" r:id="rId13"/>
    <p:sldId id="288" r:id="rId14"/>
    <p:sldId id="287" r:id="rId15"/>
    <p:sldId id="259" r:id="rId16"/>
    <p:sldId id="260" r:id="rId17"/>
    <p:sldId id="261" r:id="rId18"/>
    <p:sldId id="262" r:id="rId19"/>
    <p:sldId id="263" r:id="rId20"/>
    <p:sldId id="264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</p:sldIdLst>
  <p:sldSz cx="9144000" cy="5143500" type="screen16x9"/>
  <p:notesSz cx="6858000" cy="9144000"/>
  <p:embeddedFontLst>
    <p:embeddedFont>
      <p:font typeface="Lato" panose="020B0604020202020204" charset="0"/>
      <p:regular r:id="rId36"/>
      <p:bold r:id="rId37"/>
      <p:italic r:id="rId38"/>
      <p:boldItalic r:id="rId39"/>
    </p:embeddedFont>
    <p:embeddedFont>
      <p:font typeface="Lucida Console" panose="020B0609040504020204" pitchFamily="49" charset="0"/>
      <p:regular r:id="rId40"/>
    </p:embeddedFont>
    <p:embeddedFont>
      <p:font typeface="Montserrat" panose="00000500000000000000" pitchFamily="2" charset="0"/>
      <p:regular r:id="rId41"/>
    </p:embeddedFont>
    <p:embeddedFont>
      <p:font typeface="Raleway" panose="020B060402020202020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1" autoAdjust="0"/>
    <p:restoredTop sz="95182" autoAdjust="0"/>
  </p:normalViewPr>
  <p:slideViewPr>
    <p:cSldViewPr snapToGrid="0">
      <p:cViewPr varScale="1">
        <p:scale>
          <a:sx n="61" d="100"/>
          <a:sy n="61" d="100"/>
        </p:scale>
        <p:origin x="48" y="95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2140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10347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2747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1888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00633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1d9165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1d9165c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5430e6bdd_5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5430e6bdd_5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51622d556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51622d556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d9c67055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d9c67055b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d9c67055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d9c67055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d9c67055b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d9c67055b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d9c67055b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d9c67055b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d9c67055b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d9c67055b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521b9794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521b97941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521b9794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521b9794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d9c67055b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d9c67055b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46ee7dff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46ee7dff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d9c67055b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d9c67055b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5430e6bdd_5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5430e6bdd_5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d9c67055b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d9c67055b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8289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3040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0763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108" y="1313285"/>
            <a:ext cx="3459716" cy="2670463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273" y="1401826"/>
            <a:ext cx="3268500" cy="1812900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ability.gov/how-to-and-tools/methods/personas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slide" Target="slide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5" Type="http://schemas.openxmlformats.org/officeDocument/2006/relationships/hyperlink" Target="https://www.usability.gov/what-and-why/information-architecture.html" TargetMode="Externa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balsamiq.com/wireframe-presentation-tips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uxmastery.com/wireframing-for-beginners/" TargetMode="External"/><Relationship Id="rId4" Type="http://schemas.openxmlformats.org/officeDocument/2006/relationships/hyperlink" Target="http://blog.teamtreehouse.com/3-steps-better-ui-wireframe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E1CAE3-BFC7-4930-A714-90C614383F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78"/>
          <a:stretch/>
        </p:blipFill>
        <p:spPr>
          <a:xfrm>
            <a:off x="5146783" y="1643270"/>
            <a:ext cx="3553270" cy="2031102"/>
          </a:xfrm>
          <a:prstGeom prst="rect">
            <a:avLst/>
          </a:prstGeom>
        </p:spPr>
      </p:pic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4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E61A66-A26A-4B0E-BC10-FAC95FB1E4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266" r="5624"/>
          <a:stretch/>
        </p:blipFill>
        <p:spPr>
          <a:xfrm>
            <a:off x="8271299" y="2318925"/>
            <a:ext cx="872699" cy="1927249"/>
          </a:xfrm>
          <a:prstGeom prst="rect">
            <a:avLst/>
          </a:prstGeom>
        </p:spPr>
      </p:pic>
      <p:sp>
        <p:nvSpPr>
          <p:cNvPr id="138" name="Google Shape;138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2" charset="0"/>
              </a:rPr>
              <a:t>COURSE TIMETABLING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139" name="Google Shape;139;p17"/>
          <p:cNvSpPr txBox="1">
            <a:spLocks noGrp="1"/>
          </p:cNvSpPr>
          <p:nvPr>
            <p:ph type="subTitle" idx="1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2" charset="0"/>
              </a:rPr>
              <a:t>Problem statement and </a:t>
            </a:r>
            <a:endParaRPr dirty="0">
              <a:latin typeface="Montserrat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2" charset="0"/>
              </a:rPr>
              <a:t>solution proposal</a:t>
            </a:r>
            <a:endParaRPr dirty="0">
              <a:latin typeface="Montserrat" panose="00000500000000000000" pitchFamily="2" charset="0"/>
            </a:endParaRPr>
          </a:p>
        </p:txBody>
      </p:sp>
      <p:pic>
        <p:nvPicPr>
          <p:cNvPr id="137" name="Google Shape;137;p17" descr="Portrait-oriented black smaptphone"/>
          <p:cNvPicPr preferRelativeResize="0"/>
          <p:nvPr/>
        </p:nvPicPr>
        <p:blipFill rotWithShape="1">
          <a:blip r:embed="rId5">
            <a:alphaModFix/>
          </a:blip>
          <a:srcRect r="1998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sp>
        <p:nvSpPr>
          <p:cNvPr id="12" name="Google Shape;139;p17">
            <a:extLst>
              <a:ext uri="{FF2B5EF4-FFF2-40B4-BE49-F238E27FC236}">
                <a16:creationId xmlns:a16="http://schemas.microsoft.com/office/drawing/2014/main" id="{66652044-5B44-4FD9-A746-E681F8753D42}"/>
              </a:ext>
            </a:extLst>
          </p:cNvPr>
          <p:cNvSpPr txBox="1">
            <a:spLocks/>
          </p:cNvSpPr>
          <p:nvPr/>
        </p:nvSpPr>
        <p:spPr>
          <a:xfrm>
            <a:off x="2179084" y="-28546"/>
            <a:ext cx="1259844" cy="399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IN" sz="2400" b="1" dirty="0">
                <a:solidFill>
                  <a:schemeClr val="bg2"/>
                </a:solidFill>
                <a:latin typeface="Montserrat" panose="00000500000000000000" pitchFamily="2" charset="0"/>
              </a:rPr>
              <a:t>CS-254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BF644F-D680-4F84-A8EF-E497FC9DA490}"/>
              </a:ext>
            </a:extLst>
          </p:cNvPr>
          <p:cNvSpPr txBox="1"/>
          <p:nvPr/>
        </p:nvSpPr>
        <p:spPr>
          <a:xfrm>
            <a:off x="3511826" y="53012"/>
            <a:ext cx="40607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latin typeface="Montserrat" panose="00000500000000000000" pitchFamily="2" charset="0"/>
              </a:rPr>
              <a:t>Design &amp; Analysis of Algorithm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EEFB7E-B7DE-471B-A52D-C9A1C234D72C}"/>
              </a:ext>
            </a:extLst>
          </p:cNvPr>
          <p:cNvSpPr txBox="1"/>
          <p:nvPr/>
        </p:nvSpPr>
        <p:spPr>
          <a:xfrm>
            <a:off x="6797636" y="4566954"/>
            <a:ext cx="23519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IN" dirty="0"/>
              <a:t>Neeraj Verma (170005020)</a:t>
            </a:r>
          </a:p>
          <a:p>
            <a:pPr algn="r"/>
            <a:r>
              <a:rPr lang="en-IN" dirty="0"/>
              <a:t>Dhruv Singhal (170001022)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Crossover Operators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EC012-C550-41FA-9AD5-C8F6C5815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13" y="2024024"/>
            <a:ext cx="2687724" cy="535200"/>
          </a:xfrm>
        </p:spPr>
        <p:txBody>
          <a:bodyPr/>
          <a:lstStyle/>
          <a:p>
            <a:pPr marL="488950" indent="-342900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One Point Crossover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A22313E-13E9-44FF-90BA-323EF5DADD49}"/>
              </a:ext>
            </a:extLst>
          </p:cNvPr>
          <p:cNvSpPr txBox="1">
            <a:spLocks/>
          </p:cNvSpPr>
          <p:nvPr/>
        </p:nvSpPr>
        <p:spPr>
          <a:xfrm>
            <a:off x="4677581" y="1989136"/>
            <a:ext cx="2687724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2"/>
            </a:pPr>
            <a:r>
              <a:rPr lang="en-IN" dirty="0">
                <a:latin typeface="Montserrat" panose="00000500000000000000" pitchFamily="2" charset="0"/>
              </a:rPr>
              <a:t>Multi Point Crossover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D725706-5093-40B2-AF2E-A22D51B8DD8E}"/>
              </a:ext>
            </a:extLst>
          </p:cNvPr>
          <p:cNvSpPr txBox="1">
            <a:spLocks/>
          </p:cNvSpPr>
          <p:nvPr/>
        </p:nvSpPr>
        <p:spPr>
          <a:xfrm>
            <a:off x="463413" y="3511699"/>
            <a:ext cx="2326901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3"/>
            </a:pPr>
            <a:r>
              <a:rPr lang="en-IN" dirty="0">
                <a:latin typeface="Montserrat" panose="00000500000000000000" pitchFamily="2" charset="0"/>
              </a:rPr>
              <a:t>Uniform Crossover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E8B1BA2-2EC3-41B7-BF3C-1D417225923B}"/>
              </a:ext>
            </a:extLst>
          </p:cNvPr>
          <p:cNvSpPr txBox="1">
            <a:spLocks/>
          </p:cNvSpPr>
          <p:nvPr/>
        </p:nvSpPr>
        <p:spPr>
          <a:xfrm>
            <a:off x="4572000" y="3516110"/>
            <a:ext cx="3511501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4"/>
            </a:pPr>
            <a:r>
              <a:rPr lang="en-IN" dirty="0">
                <a:latin typeface="Montserrat" panose="00000500000000000000" pitchFamily="2" charset="0"/>
              </a:rPr>
              <a:t>Whole Arithmetic Recombination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62B939-F6E6-4C40-8015-91BFEF08D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99" y="2395342"/>
            <a:ext cx="3442572" cy="8184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D2B524-EBB0-4120-99CD-A996838EF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7581" y="2395342"/>
            <a:ext cx="3511501" cy="8516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9714C30-EF70-483D-B9C9-57224E3B18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26" y="3996683"/>
            <a:ext cx="3440780" cy="6504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086A44-A7CF-4CD1-8A2C-DD980FA270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4011842"/>
            <a:ext cx="4334003" cy="59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12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Mutation Operators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EC012-C550-41FA-9AD5-C8F6C5815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13" y="2024024"/>
            <a:ext cx="2687724" cy="535200"/>
          </a:xfrm>
        </p:spPr>
        <p:txBody>
          <a:bodyPr/>
          <a:lstStyle/>
          <a:p>
            <a:pPr marL="488950" indent="-342900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Bit Flip Mutation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A22313E-13E9-44FF-90BA-323EF5DADD49}"/>
              </a:ext>
            </a:extLst>
          </p:cNvPr>
          <p:cNvSpPr txBox="1">
            <a:spLocks/>
          </p:cNvSpPr>
          <p:nvPr/>
        </p:nvSpPr>
        <p:spPr>
          <a:xfrm>
            <a:off x="4677581" y="1989136"/>
            <a:ext cx="2687724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2"/>
            </a:pPr>
            <a:r>
              <a:rPr lang="en-IN" dirty="0">
                <a:latin typeface="Montserrat" panose="00000500000000000000" pitchFamily="2" charset="0"/>
              </a:rPr>
              <a:t>Swap Mutation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D725706-5093-40B2-AF2E-A22D51B8DD8E}"/>
              </a:ext>
            </a:extLst>
          </p:cNvPr>
          <p:cNvSpPr txBox="1">
            <a:spLocks/>
          </p:cNvSpPr>
          <p:nvPr/>
        </p:nvSpPr>
        <p:spPr>
          <a:xfrm>
            <a:off x="463413" y="3511699"/>
            <a:ext cx="2326901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3"/>
            </a:pPr>
            <a:r>
              <a:rPr lang="en-IN" dirty="0">
                <a:latin typeface="Montserrat" panose="00000500000000000000" pitchFamily="2" charset="0"/>
              </a:rPr>
              <a:t>Scramble Mutation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E8B1BA2-2EC3-41B7-BF3C-1D417225923B}"/>
              </a:ext>
            </a:extLst>
          </p:cNvPr>
          <p:cNvSpPr txBox="1">
            <a:spLocks/>
          </p:cNvSpPr>
          <p:nvPr/>
        </p:nvSpPr>
        <p:spPr>
          <a:xfrm>
            <a:off x="4572000" y="3516110"/>
            <a:ext cx="3511501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4"/>
            </a:pPr>
            <a:r>
              <a:rPr lang="en-IN" dirty="0">
                <a:latin typeface="Montserrat" panose="00000500000000000000" pitchFamily="2" charset="0"/>
              </a:rPr>
              <a:t>Inverse Mutation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026ADB-2DBC-4584-8B45-DA4B096E5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13" y="2529313"/>
            <a:ext cx="3822777" cy="3722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33B862-06DA-4091-BA07-0F07870A7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7581" y="2554017"/>
            <a:ext cx="3822778" cy="3534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CD7295-E815-46E4-90AA-93EBA6B82B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413" y="4204424"/>
            <a:ext cx="3615220" cy="3016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578D11F-4D3B-48AE-BCF0-BC5D15FF6F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7582" y="4172777"/>
            <a:ext cx="3822777" cy="31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495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Fitness Based Selection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AF710F5-6C41-4B86-BDC6-3E008DC65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99" y="2136098"/>
            <a:ext cx="5029420" cy="24323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BE52C18-00BE-4537-8399-33AF3A3FD370}"/>
              </a:ext>
            </a:extLst>
          </p:cNvPr>
          <p:cNvSpPr txBox="1"/>
          <p:nvPr/>
        </p:nvSpPr>
        <p:spPr>
          <a:xfrm>
            <a:off x="5874708" y="2630056"/>
            <a:ext cx="28684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Montserrat" panose="00000500000000000000" pitchFamily="2" charset="0"/>
              </a:rPr>
              <a:t>Children tend to replace the least fit individuals in the population.</a:t>
            </a:r>
          </a:p>
        </p:txBody>
      </p:sp>
    </p:spTree>
    <p:extLst>
      <p:ext uri="{BB962C8B-B14F-4D97-AF65-F5344CB8AC3E}">
        <p14:creationId xmlns:p14="http://schemas.microsoft.com/office/powerpoint/2010/main" val="2986939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Terminating Condition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3E457F-7C4D-4224-B169-E19662396A31}"/>
              </a:ext>
            </a:extLst>
          </p:cNvPr>
          <p:cNvSpPr txBox="1"/>
          <p:nvPr/>
        </p:nvSpPr>
        <p:spPr>
          <a:xfrm>
            <a:off x="729450" y="2229633"/>
            <a:ext cx="75627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When there has been no improvement in the population for X iterations.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When we reach an absolute number of generations.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When the objective function value has reached a certain pre-defined value.</a:t>
            </a:r>
          </a:p>
        </p:txBody>
      </p:sp>
    </p:spTree>
    <p:extLst>
      <p:ext uri="{BB962C8B-B14F-4D97-AF65-F5344CB8AC3E}">
        <p14:creationId xmlns:p14="http://schemas.microsoft.com/office/powerpoint/2010/main" val="10937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Application in course timetabling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3E457F-7C4D-4224-B169-E19662396A31}"/>
              </a:ext>
            </a:extLst>
          </p:cNvPr>
          <p:cNvSpPr txBox="1"/>
          <p:nvPr/>
        </p:nvSpPr>
        <p:spPr>
          <a:xfrm>
            <a:off x="729450" y="2229633"/>
            <a:ext cx="75627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Assuming total Subjects=6, Professors=3, Periods in a day=6, Days in a week=5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Denote Subjects with ‘A’,’B’,’C’,’D’,’E’ &amp; ‘F’ respectively.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Target is to create a string of length 30, with the given constraints.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Begin with a pool of 100 strings of length 30 each.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Apply Genetic Algorithm on these to find fitter population.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The individual satisfying terminating condition is the final answer.</a:t>
            </a:r>
          </a:p>
        </p:txBody>
      </p:sp>
    </p:spTree>
    <p:extLst>
      <p:ext uri="{BB962C8B-B14F-4D97-AF65-F5344CB8AC3E}">
        <p14:creationId xmlns:p14="http://schemas.microsoft.com/office/powerpoint/2010/main" val="2701569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State the problem you are solving in one or two sentences. </a:t>
            </a:r>
            <a:endParaRPr sz="16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Make sure to explain why it is a real problem.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customers do today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Justify your effort to try to solve the problem. </a:t>
            </a:r>
            <a:endParaRPr sz="16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Highlight the pain points of the current solution or how customers deal with not having a solution to the problem.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>
                <a:solidFill>
                  <a:schemeClr val="lt1"/>
                </a:solidFill>
              </a:rPr>
              <a:t>1</a:t>
            </a:r>
            <a:endParaRPr sz="700" b="1">
              <a:solidFill>
                <a:schemeClr val="lt1"/>
              </a:solidFill>
            </a:endParaRPr>
          </a:p>
        </p:txBody>
      </p:sp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01</a:t>
            </a:r>
            <a:endParaRPr b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subTitle" idx="1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List any research or data you have to support the need for a solution.</a:t>
            </a:r>
            <a:endParaRPr sz="1300"/>
          </a:p>
        </p:txBody>
      </p:sp>
      <p:pic>
        <p:nvPicPr>
          <p:cNvPr id="171" name="Google Shape;171;p22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0469" y="1319762"/>
            <a:ext cx="3781899" cy="280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 rot="10592382">
            <a:off x="5513499" y="1379656"/>
            <a:ext cx="2689002" cy="2689002"/>
          </a:xfrm>
          <a:prstGeom prst="blockArc">
            <a:avLst>
              <a:gd name="adj1" fmla="val 2627839"/>
              <a:gd name="adj2" fmla="val 5880699"/>
              <a:gd name="adj3" fmla="val 7985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02</a:t>
            </a:r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1"/>
          </p:nvPr>
        </p:nvSpPr>
        <p:spPr>
          <a:xfrm>
            <a:off x="724950" y="3313925"/>
            <a:ext cx="3068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Explain why you’re focusing on a particular part of the problem or a particular subset of users.</a:t>
            </a:r>
            <a:endParaRPr sz="1300"/>
          </a:p>
        </p:txBody>
      </p:sp>
      <p:sp>
        <p:nvSpPr>
          <p:cNvPr id="179" name="Google Shape;179;p23"/>
          <p:cNvSpPr txBox="1">
            <a:spLocks noGrp="1"/>
          </p:cNvSpPr>
          <p:nvPr>
            <p:ph type="body" idx="2"/>
          </p:nvPr>
        </p:nvSpPr>
        <p:spPr>
          <a:xfrm>
            <a:off x="6038550" y="2081288"/>
            <a:ext cx="16389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dk1"/>
                </a:solidFill>
              </a:rPr>
              <a:t>82%</a:t>
            </a:r>
            <a:endParaRPr sz="3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2400" b="1">
              <a:solidFill>
                <a:schemeClr val="dk1"/>
              </a:solidFill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5513395" y="1379567"/>
            <a:ext cx="2688900" cy="2688900"/>
          </a:xfrm>
          <a:prstGeom prst="blockArc">
            <a:avLst>
              <a:gd name="adj1" fmla="val 16211102"/>
              <a:gd name="adj2" fmla="val 13367420"/>
              <a:gd name="adj3" fmla="val 798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3"/>
          <p:cNvSpPr txBox="1">
            <a:spLocks noGrp="1"/>
          </p:cNvSpPr>
          <p:nvPr>
            <p:ph type="body" idx="2"/>
          </p:nvPr>
        </p:nvSpPr>
        <p:spPr>
          <a:xfrm>
            <a:off x="5877325" y="2715963"/>
            <a:ext cx="19611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Users are constantly searching for a solution</a:t>
            </a: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03</a:t>
            </a:r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subTitle" idx="1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Reference your </a:t>
            </a:r>
            <a:r>
              <a:rPr lang="en" sz="1300" u="sng">
                <a:solidFill>
                  <a:schemeClr val="accent5"/>
                </a:solidFill>
                <a:hlinkClick r:id="rId3"/>
              </a:rPr>
              <a:t>personas</a:t>
            </a:r>
            <a:r>
              <a:rPr lang="en" sz="1300"/>
              <a:t>, if you have them.</a:t>
            </a:r>
            <a:endParaRPr sz="1300"/>
          </a:p>
        </p:txBody>
      </p:sp>
      <p:pic>
        <p:nvPicPr>
          <p:cNvPr id="188" name="Google Shape;18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7925" y="1188450"/>
            <a:ext cx="1440199" cy="144019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4"/>
          <p:cNvSpPr txBox="1"/>
          <p:nvPr/>
        </p:nvSpPr>
        <p:spPr>
          <a:xfrm>
            <a:off x="5207600" y="2891725"/>
            <a:ext cx="3300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Julia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5207600" y="3521563"/>
            <a:ext cx="33009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Describe the content of Julia’s job and the problem she and her team are currently facing.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4"/>
          <p:cNvSpPr txBox="1"/>
          <p:nvPr/>
        </p:nvSpPr>
        <p:spPr>
          <a:xfrm>
            <a:off x="5207575" y="3142990"/>
            <a:ext cx="3300900" cy="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Team Manager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>
            <a:spLocks noGrp="1"/>
          </p:cNvSpPr>
          <p:nvPr>
            <p:ph type="title"/>
          </p:nvPr>
        </p:nvSpPr>
        <p:spPr>
          <a:xfrm>
            <a:off x="729450" y="1196556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Outline</a:t>
            </a:r>
            <a:endParaRPr sz="4000" dirty="0"/>
          </a:p>
        </p:txBody>
      </p:sp>
      <p:sp>
        <p:nvSpPr>
          <p:cNvPr id="146" name="Google Shape;146;p18"/>
          <p:cNvSpPr txBox="1">
            <a:spLocks noGrp="1"/>
          </p:cNvSpPr>
          <p:nvPr>
            <p:ph type="subTitle" idx="4294967295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sz="1600" u="sng" dirty="0">
                <a:solidFill>
                  <a:schemeClr val="bg2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Problem</a:t>
            </a:r>
            <a:endParaRPr sz="1600" dirty="0">
              <a:solidFill>
                <a:schemeClr val="bg2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u="sng" dirty="0">
                <a:solidFill>
                  <a:schemeClr val="bg2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Solution Proposal</a:t>
            </a:r>
            <a:endParaRPr sz="1600" dirty="0">
              <a:solidFill>
                <a:schemeClr val="bg2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-IN" sz="1600" u="sng" dirty="0">
                <a:solidFill>
                  <a:schemeClr val="bg2"/>
                </a:solidFill>
              </a:rPr>
              <a:t>Algorithms</a:t>
            </a:r>
            <a:endParaRPr sz="1600" dirty="0">
              <a:solidFill>
                <a:schemeClr val="bg2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-IN" sz="1600" u="sng" dirty="0">
                <a:solidFill>
                  <a:schemeClr val="bg2"/>
                </a:solidFill>
              </a:rPr>
              <a:t>Analysis</a:t>
            </a:r>
          </a:p>
          <a:p>
            <a:pPr marL="285750" indent="-285750">
              <a:spcBef>
                <a:spcPts val="1600"/>
              </a:spcBef>
            </a:pPr>
            <a:r>
              <a:rPr lang="en-IN" sz="1600" u="sng" dirty="0">
                <a:solidFill>
                  <a:schemeClr val="bg2"/>
                </a:solidFill>
              </a:rPr>
              <a:t>Comparison</a:t>
            </a:r>
            <a:endParaRPr sz="1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D2C05D-BD74-4409-8625-8B8952DE33D4}"/>
              </a:ext>
            </a:extLst>
          </p:cNvPr>
          <p:cNvSpPr/>
          <p:nvPr/>
        </p:nvSpPr>
        <p:spPr>
          <a:xfrm>
            <a:off x="4234070" y="1053548"/>
            <a:ext cx="2859900" cy="3252900"/>
          </a:xfrm>
          <a:prstGeom prst="rect">
            <a:avLst/>
          </a:prstGeom>
          <a:noFill/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cases, user stories, notes to set up the wireframes. Such as…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an Administrator, I would like to restrict permissions based on role.”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 Moderator, I would like to flag and approve comments.”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Executives indicated that being able to see a summary of each segment of data was their #1 priority.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Note: secondary admin workflow not planned for this release.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197" name="Google Shape;197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 / user stories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better than existing solutions </a:t>
            </a:r>
            <a:endParaRPr/>
          </a:p>
        </p:txBody>
      </p:sp>
      <p:sp>
        <p:nvSpPr>
          <p:cNvPr id="220" name="Google Shape;220;p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Return to the problem now that you’ve introduced your solution. Compare your solution to others and describe how it is superior.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1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Information architecture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232" name="Google Shape;232;p31" descr="Site Map H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7775" y="873225"/>
            <a:ext cx="6888451" cy="3244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oogle Shape;233;p31"/>
          <p:cNvGrpSpPr/>
          <p:nvPr/>
        </p:nvGrpSpPr>
        <p:grpSpPr>
          <a:xfrm>
            <a:off x="4117368" y="4819350"/>
            <a:ext cx="5102882" cy="274500"/>
            <a:chOff x="3722577" y="4819350"/>
            <a:chExt cx="5102882" cy="274500"/>
          </a:xfrm>
        </p:grpSpPr>
        <p:sp>
          <p:nvSpPr>
            <p:cNvPr id="234" name="Google Shape;234;p31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35" name="Google Shape;235;p31" descr="ic_lightbulb_green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6" name="Google Shape;236;p31"/>
            <p:cNvSpPr txBox="1"/>
            <p:nvPr/>
          </p:nvSpPr>
          <p:spPr>
            <a:xfrm>
              <a:off x="3927958" y="4819350"/>
              <a:ext cx="48975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Information architecture is the flow of content across the site or application (</a:t>
              </a:r>
              <a:r>
                <a:rPr lang="en" sz="800" u="sng">
                  <a:solidFill>
                    <a:schemeClr val="accent4"/>
                  </a:solidFill>
                  <a:latin typeface="Lato"/>
                  <a:ea typeface="Lato"/>
                  <a:cs typeface="Lato"/>
                  <a:sym typeface="Lato"/>
                  <a:hlinkClick r:id="rId5"/>
                </a:rPr>
                <a:t>more info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).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2" descr="Component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463" y="198200"/>
            <a:ext cx="5923067" cy="444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" name="Google Shape;242;p32"/>
          <p:cNvGrpSpPr/>
          <p:nvPr/>
        </p:nvGrpSpPr>
        <p:grpSpPr>
          <a:xfrm>
            <a:off x="5690200" y="933250"/>
            <a:ext cx="3132300" cy="525000"/>
            <a:chOff x="5330350" y="2313675"/>
            <a:chExt cx="3132300" cy="525000"/>
          </a:xfrm>
        </p:grpSpPr>
        <p:sp>
          <p:nvSpPr>
            <p:cNvPr id="243" name="Google Shape;243;p32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name="adj" fmla="val 10171"/>
              </a:avLst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2"/>
            <p:cNvSpPr txBox="1"/>
            <p:nvPr/>
          </p:nvSpPr>
          <p:spPr>
            <a:xfrm>
              <a:off x="6278925" y="2387571"/>
              <a:ext cx="2097000" cy="39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Call out key parts of the UI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45" name="Google Shape;245;p32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w="28575" cap="flat" cmpd="sng">
              <a:solidFill>
                <a:srgbClr val="1A9988"/>
              </a:solidFill>
              <a:prstDash val="solid"/>
              <a:round/>
              <a:headEnd type="oval" w="med" len="med"/>
              <a:tailEnd type="none" w="sm" len="sm"/>
            </a:ln>
          </p:spPr>
        </p:cxnSp>
      </p:grpSp>
      <p:sp>
        <p:nvSpPr>
          <p:cNvPr id="246" name="Google Shape;246;p32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2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Component Browser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248" name="Google Shape;248;p32"/>
          <p:cNvGrpSpPr/>
          <p:nvPr/>
        </p:nvGrpSpPr>
        <p:grpSpPr>
          <a:xfrm>
            <a:off x="5601002" y="4819350"/>
            <a:ext cx="3695398" cy="274500"/>
            <a:chOff x="3722577" y="4819350"/>
            <a:chExt cx="3695398" cy="274500"/>
          </a:xfrm>
        </p:grpSpPr>
        <p:sp>
          <p:nvSpPr>
            <p:cNvPr id="249" name="Google Shape;249;p32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50" name="Google Shape;250;p32" descr="ic_lightbulb_green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1" name="Google Shape;251;p32"/>
            <p:cNvSpPr txBox="1"/>
            <p:nvPr/>
          </p:nvSpPr>
          <p:spPr>
            <a:xfrm>
              <a:off x="3928075" y="4819350"/>
              <a:ext cx="34899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 the Balsamiq add-on to make your own wireframe.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7" name="Google Shape;257;p33" descr="Component Detail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9000" y="197100"/>
            <a:ext cx="5926001" cy="44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3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4" descr="Mobile View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213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" name="Google Shape;264;p34"/>
          <p:cNvGrpSpPr/>
          <p:nvPr/>
        </p:nvGrpSpPr>
        <p:grpSpPr>
          <a:xfrm>
            <a:off x="5156800" y="2381050"/>
            <a:ext cx="3132325" cy="566100"/>
            <a:chOff x="5330350" y="2313675"/>
            <a:chExt cx="3132325" cy="566100"/>
          </a:xfrm>
        </p:grpSpPr>
        <p:sp>
          <p:nvSpPr>
            <p:cNvPr id="265" name="Google Shape;265;p34"/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name="adj" fmla="val 10171"/>
              </a:avLst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4"/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Articulate your design decisions by adding justifications</a:t>
              </a:r>
              <a:endParaRPr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67" name="Google Shape;267;p34"/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w="28575" cap="flat" cmpd="sng">
              <a:solidFill>
                <a:srgbClr val="1A9988"/>
              </a:solidFill>
              <a:prstDash val="solid"/>
              <a:round/>
              <a:headEnd type="oval" w="med" len="med"/>
              <a:tailEnd type="none" w="sm" len="sm"/>
            </a:ln>
          </p:spPr>
        </p:cxnSp>
      </p:grpSp>
      <p:sp>
        <p:nvSpPr>
          <p:cNvPr id="268" name="Google Shape;268;p34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4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 (Mobile)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5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276" name="Google Shape;276;p35" descr="Contact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475" y="180675"/>
            <a:ext cx="5957025" cy="444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36" descr="Mobile View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200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6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6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 (Mobile)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EF291C-45D6-4413-980B-ACD00A5EA0BD}"/>
              </a:ext>
            </a:extLst>
          </p:cNvPr>
          <p:cNvSpPr txBox="1"/>
          <p:nvPr/>
        </p:nvSpPr>
        <p:spPr>
          <a:xfrm>
            <a:off x="1341121" y="2263973"/>
            <a:ext cx="744931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To construct a timetable for University/School.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Realistic timetable construction problems are multidimensional because of large diversity in acceptance criteria.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Only heuristic solution approaches are practically possible.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next?</a:t>
            </a:r>
            <a:endParaRPr/>
          </a:p>
        </p:txBody>
      </p:sp>
      <p:sp>
        <p:nvSpPr>
          <p:cNvPr id="294" name="Google Shape;294;p3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Present the timeline.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Solicit comments on these slides or reviews on these wireframes in the Balsamiq add-on.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User testing plan.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9" name="Google Shape;299;p39"/>
          <p:cNvCxnSpPr/>
          <p:nvPr/>
        </p:nvCxnSpPr>
        <p:spPr>
          <a:xfrm>
            <a:off x="4067669" y="3263604"/>
            <a:ext cx="4650900" cy="0"/>
          </a:xfrm>
          <a:prstGeom prst="straightConnector1">
            <a:avLst/>
          </a:prstGeom>
          <a:noFill/>
          <a:ln w="3810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0" name="Google Shape;300;p39"/>
          <p:cNvCxnSpPr/>
          <p:nvPr/>
        </p:nvCxnSpPr>
        <p:spPr>
          <a:xfrm>
            <a:off x="662650" y="3263604"/>
            <a:ext cx="3218400" cy="0"/>
          </a:xfrm>
          <a:prstGeom prst="straightConnector1">
            <a:avLst/>
          </a:prstGeom>
          <a:noFill/>
          <a:ln w="3810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1" name="Google Shape;301;p3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grpSp>
        <p:nvGrpSpPr>
          <p:cNvPr id="302" name="Google Shape;302;p39"/>
          <p:cNvGrpSpPr/>
          <p:nvPr/>
        </p:nvGrpSpPr>
        <p:grpSpPr>
          <a:xfrm>
            <a:off x="5293201" y="2678680"/>
            <a:ext cx="1040700" cy="1039104"/>
            <a:chOff x="5293201" y="2678680"/>
            <a:chExt cx="1040700" cy="1039104"/>
          </a:xfrm>
        </p:grpSpPr>
        <p:sp>
          <p:nvSpPr>
            <p:cNvPr id="303" name="Google Shape;303;p39"/>
            <p:cNvSpPr txBox="1"/>
            <p:nvPr/>
          </p:nvSpPr>
          <p:spPr>
            <a:xfrm>
              <a:off x="5297801" y="2856485"/>
              <a:ext cx="1029000" cy="861300"/>
            </a:xfrm>
            <a:prstGeom prst="rect">
              <a:avLst/>
            </a:prstGeom>
            <a:solidFill>
              <a:srgbClr val="F3F3F3"/>
            </a:solidFill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Prototype</a:t>
              </a:r>
              <a:endParaRPr sz="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4" name="Google Shape;304;p39"/>
            <p:cNvSpPr txBox="1"/>
            <p:nvPr/>
          </p:nvSpPr>
          <p:spPr>
            <a:xfrm>
              <a:off x="5293201" y="2678680"/>
              <a:ext cx="10407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SEPT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5" name="Google Shape;305;p39"/>
          <p:cNvGrpSpPr/>
          <p:nvPr/>
        </p:nvGrpSpPr>
        <p:grpSpPr>
          <a:xfrm>
            <a:off x="6415277" y="2678680"/>
            <a:ext cx="1029017" cy="1039006"/>
            <a:chOff x="6415277" y="2678680"/>
            <a:chExt cx="1029017" cy="1039006"/>
          </a:xfrm>
        </p:grpSpPr>
        <p:sp>
          <p:nvSpPr>
            <p:cNvPr id="306" name="Google Shape;306;p39"/>
            <p:cNvSpPr txBox="1"/>
            <p:nvPr/>
          </p:nvSpPr>
          <p:spPr>
            <a:xfrm>
              <a:off x="6415277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testing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7" name="Google Shape;307;p39"/>
            <p:cNvSpPr txBox="1"/>
            <p:nvPr/>
          </p:nvSpPr>
          <p:spPr>
            <a:xfrm>
              <a:off x="6415294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OCT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8" name="Google Shape;308;p39"/>
          <p:cNvGrpSpPr/>
          <p:nvPr/>
        </p:nvGrpSpPr>
        <p:grpSpPr>
          <a:xfrm>
            <a:off x="7532731" y="2678680"/>
            <a:ext cx="1029011" cy="1039104"/>
            <a:chOff x="7532731" y="2678680"/>
            <a:chExt cx="1029011" cy="1039104"/>
          </a:xfrm>
        </p:grpSpPr>
        <p:sp>
          <p:nvSpPr>
            <p:cNvPr id="309" name="Google Shape;309;p39"/>
            <p:cNvSpPr txBox="1"/>
            <p:nvPr/>
          </p:nvSpPr>
          <p:spPr>
            <a:xfrm>
              <a:off x="7532731" y="2856484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Dev hand-off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0" name="Google Shape;310;p39"/>
            <p:cNvSpPr txBox="1"/>
            <p:nvPr/>
          </p:nvSpPr>
          <p:spPr>
            <a:xfrm>
              <a:off x="7532742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NOV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1" name="Google Shape;311;p39"/>
          <p:cNvGrpSpPr/>
          <p:nvPr/>
        </p:nvGrpSpPr>
        <p:grpSpPr>
          <a:xfrm>
            <a:off x="4180373" y="2678680"/>
            <a:ext cx="1029024" cy="1039007"/>
            <a:chOff x="4180373" y="2678680"/>
            <a:chExt cx="1029024" cy="1039007"/>
          </a:xfrm>
        </p:grpSpPr>
        <p:sp>
          <p:nvSpPr>
            <p:cNvPr id="312" name="Google Shape;312;p39"/>
            <p:cNvSpPr txBox="1"/>
            <p:nvPr/>
          </p:nvSpPr>
          <p:spPr>
            <a:xfrm>
              <a:off x="4180373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Review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3" name="Google Shape;313;p39"/>
            <p:cNvSpPr txBox="1"/>
            <p:nvPr/>
          </p:nvSpPr>
          <p:spPr>
            <a:xfrm>
              <a:off x="4180397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AUG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4" name="Google Shape;314;p39"/>
          <p:cNvGrpSpPr/>
          <p:nvPr/>
        </p:nvGrpSpPr>
        <p:grpSpPr>
          <a:xfrm>
            <a:off x="3062921" y="2678680"/>
            <a:ext cx="1029028" cy="1039008"/>
            <a:chOff x="3062921" y="2678680"/>
            <a:chExt cx="1029028" cy="1039008"/>
          </a:xfrm>
        </p:grpSpPr>
        <p:sp>
          <p:nvSpPr>
            <p:cNvPr id="315" name="Google Shape;315;p39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Wireframes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6" name="Google Shape;316;p39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TODAY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7" name="Google Shape;317;p39"/>
          <p:cNvGrpSpPr/>
          <p:nvPr/>
        </p:nvGrpSpPr>
        <p:grpSpPr>
          <a:xfrm>
            <a:off x="1945500" y="2678680"/>
            <a:ext cx="1029000" cy="1038995"/>
            <a:chOff x="1945500" y="2678680"/>
            <a:chExt cx="1029000" cy="1038995"/>
          </a:xfrm>
        </p:grpSpPr>
        <p:sp>
          <p:nvSpPr>
            <p:cNvPr id="318" name="Google Shape;318;p39"/>
            <p:cNvSpPr txBox="1"/>
            <p:nvPr/>
          </p:nvSpPr>
          <p:spPr>
            <a:xfrm>
              <a:off x="1945500" y="2856375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research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9" name="Google Shape;319;p39"/>
            <p:cNvSpPr txBox="1"/>
            <p:nvPr/>
          </p:nvSpPr>
          <p:spPr>
            <a:xfrm>
              <a:off x="1945500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JUN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0" name="Google Shape;320;p39"/>
          <p:cNvGrpSpPr/>
          <p:nvPr/>
        </p:nvGrpSpPr>
        <p:grpSpPr>
          <a:xfrm>
            <a:off x="828040" y="2678680"/>
            <a:ext cx="1029012" cy="1039104"/>
            <a:chOff x="828040" y="2678680"/>
            <a:chExt cx="1029012" cy="1039104"/>
          </a:xfrm>
        </p:grpSpPr>
        <p:sp>
          <p:nvSpPr>
            <p:cNvPr id="321" name="Google Shape;321;p39"/>
            <p:cNvSpPr txBox="1"/>
            <p:nvPr/>
          </p:nvSpPr>
          <p:spPr>
            <a:xfrm>
              <a:off x="828040" y="2856484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Requirements gathering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2" name="Google Shape;322;p39"/>
            <p:cNvSpPr txBox="1"/>
            <p:nvPr/>
          </p:nvSpPr>
          <p:spPr>
            <a:xfrm>
              <a:off x="828052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3" name="Google Shape;323;p39"/>
          <p:cNvGrpSpPr/>
          <p:nvPr/>
        </p:nvGrpSpPr>
        <p:grpSpPr>
          <a:xfrm>
            <a:off x="3062590" y="2041983"/>
            <a:ext cx="1368114" cy="1312853"/>
            <a:chOff x="3588475" y="2010171"/>
            <a:chExt cx="1318664" cy="1265400"/>
          </a:xfrm>
        </p:grpSpPr>
        <p:sp>
          <p:nvSpPr>
            <p:cNvPr id="324" name="Google Shape;324;p39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name="adj1" fmla="val 10800000"/>
                <a:gd name="adj2" fmla="val 21145742"/>
                <a:gd name="adj3" fmla="val 4708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39"/>
          <p:cNvGrpSpPr/>
          <p:nvPr/>
        </p:nvGrpSpPr>
        <p:grpSpPr>
          <a:xfrm rot="10800000">
            <a:off x="3841288" y="3035640"/>
            <a:ext cx="1368114" cy="1312853"/>
            <a:chOff x="3588475" y="2010171"/>
            <a:chExt cx="1318664" cy="1265400"/>
          </a:xfrm>
        </p:grpSpPr>
        <p:sp>
          <p:nvSpPr>
            <p:cNvPr id="327" name="Google Shape;327;p39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name="adj1" fmla="val 10800000"/>
                <a:gd name="adj2" fmla="val 21145742"/>
                <a:gd name="adj3" fmla="val 4708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name="adj" fmla="val 50000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39" name="Google Shape;339;p4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/>
              </a:rPr>
              <a:t>Tips for Presenting Your Wireframes</a:t>
            </a: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4"/>
              </a:rPr>
              <a:t>3 Steps to Better UI Wireframes</a:t>
            </a: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5"/>
              </a:rPr>
              <a:t>Wireframing for Beginners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Montserrat" panose="00000500000000000000" pitchFamily="2" charset="0"/>
              </a:rPr>
              <a:t>Assumptions</a:t>
            </a:r>
            <a:endParaRPr sz="4000" b="0" dirty="0">
              <a:latin typeface="Montserrat" panose="00000500000000000000" pitchFamily="2" charset="0"/>
            </a:endParaRPr>
          </a:p>
        </p:txBody>
      </p:sp>
      <p:sp>
        <p:nvSpPr>
          <p:cNvPr id="203" name="Google Shape;203;p26"/>
          <p:cNvSpPr txBox="1">
            <a:spLocks noGrp="1"/>
          </p:cNvSpPr>
          <p:nvPr>
            <p:ph type="title"/>
          </p:nvPr>
        </p:nvSpPr>
        <p:spPr>
          <a:xfrm>
            <a:off x="1299144" y="1949906"/>
            <a:ext cx="7021200" cy="3878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IN" sz="2400" b="0" dirty="0">
                <a:latin typeface="Montserrat" panose="00000500000000000000" pitchFamily="2" charset="0"/>
                <a:ea typeface="Lato"/>
                <a:cs typeface="Lato"/>
                <a:sym typeface="Lato"/>
              </a:rPr>
              <a:t>Design a course timetable with  </a:t>
            </a:r>
            <a:r>
              <a:rPr lang="en-IN" sz="1800" b="0" dirty="0">
                <a:latin typeface="Montserrat" panose="00000500000000000000" pitchFamily="2" charset="0"/>
                <a:ea typeface="Lato"/>
                <a:cs typeface="Lato"/>
                <a:sym typeface="Lato"/>
              </a:rPr>
              <a:t>:</a:t>
            </a:r>
            <a:br>
              <a:rPr lang="en-IN" sz="1800" b="0" dirty="0">
                <a:latin typeface="Montserrat" panose="00000500000000000000" pitchFamily="2" charset="0"/>
                <a:ea typeface="Lato"/>
                <a:cs typeface="Lato"/>
                <a:sym typeface="Lato"/>
              </a:rPr>
            </a:br>
            <a:br>
              <a:rPr lang="en-IN" sz="1800" b="0" dirty="0">
                <a:latin typeface="Montserrat" panose="00000500000000000000" pitchFamily="2" charset="0"/>
                <a:ea typeface="Lato"/>
                <a:cs typeface="Lato"/>
                <a:sym typeface="Lato"/>
              </a:rPr>
            </a:br>
            <a:endParaRPr sz="1800" b="0" dirty="0">
              <a:latin typeface="Montserrat" panose="00000500000000000000" pitchFamily="2" charset="0"/>
              <a:ea typeface="Lato"/>
              <a:cs typeface="Lato"/>
              <a:sym typeface="La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973249-C139-4E34-8C93-8644A3109D1F}"/>
              </a:ext>
            </a:extLst>
          </p:cNvPr>
          <p:cNvSpPr txBox="1"/>
          <p:nvPr/>
        </p:nvSpPr>
        <p:spPr>
          <a:xfrm>
            <a:off x="1901952" y="2682240"/>
            <a:ext cx="225414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00050" indent="-400050">
              <a:buFont typeface="+mj-lt"/>
              <a:buAutoNum type="romanLcPeriod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‘P’ periods in a day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‘D’ days in a week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‘N’ subjects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‘R’ professors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02FFA5-E27B-4C98-AF11-5CB10CD35D35}"/>
              </a:ext>
            </a:extLst>
          </p:cNvPr>
          <p:cNvSpPr txBox="1"/>
          <p:nvPr/>
        </p:nvSpPr>
        <p:spPr>
          <a:xfrm>
            <a:off x="4809744" y="2688336"/>
            <a:ext cx="36202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LcPeriod" startAt="5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Maximum periods for S</a:t>
            </a:r>
            <a:r>
              <a:rPr lang="en-IN" baseline="-25000" dirty="0">
                <a:solidFill>
                  <a:schemeClr val="bg1"/>
                </a:solidFill>
                <a:latin typeface="Montserrat" panose="00000500000000000000" pitchFamily="2" charset="0"/>
              </a:rPr>
              <a:t>i </a:t>
            </a: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is X</a:t>
            </a:r>
            <a:r>
              <a:rPr lang="en-IN" baseline="-25000" dirty="0">
                <a:solidFill>
                  <a:schemeClr val="bg1"/>
                </a:solidFill>
                <a:latin typeface="Montserrat" panose="00000500000000000000" pitchFamily="2" charset="0"/>
              </a:rPr>
              <a:t>i</a:t>
            </a:r>
          </a:p>
          <a:p>
            <a:pPr marL="400050" indent="-400050">
              <a:buFont typeface="+mj-lt"/>
              <a:buAutoNum type="romanLcPeriod" startAt="5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Maximum periods for P</a:t>
            </a:r>
            <a:r>
              <a:rPr lang="en-IN" baseline="-25000" dirty="0">
                <a:solidFill>
                  <a:schemeClr val="bg1"/>
                </a:solidFill>
                <a:latin typeface="Montserrat" panose="00000500000000000000" pitchFamily="2" charset="0"/>
              </a:rPr>
              <a:t>i </a:t>
            </a: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is Y</a:t>
            </a:r>
            <a:r>
              <a:rPr lang="en-IN" baseline="-25000" dirty="0">
                <a:solidFill>
                  <a:schemeClr val="bg1"/>
                </a:solidFill>
                <a:latin typeface="Montserrat" panose="00000500000000000000" pitchFamily="2" charset="0"/>
              </a:rPr>
              <a:t>i</a:t>
            </a:r>
            <a:endParaRPr lang="en-IN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marL="400050" indent="-400050">
              <a:buFont typeface="+mj-lt"/>
              <a:buAutoNum type="romanLcPeriod" startAt="5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Many to one mapping for P to S</a:t>
            </a:r>
          </a:p>
          <a:p>
            <a:pPr marL="400050" indent="-400050">
              <a:buFont typeface="+mj-lt"/>
              <a:buAutoNum type="romanLcPeriod" startAt="5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No two subjects are placed together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Montserrat" panose="00000500000000000000" pitchFamily="2" charset="0"/>
              </a:rPr>
              <a:t>Solution Proposal</a:t>
            </a:r>
            <a:endParaRPr sz="40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B8736A-061D-421A-A2C2-E0B75BDD6F06}"/>
              </a:ext>
            </a:extLst>
          </p:cNvPr>
          <p:cNvSpPr txBox="1"/>
          <p:nvPr/>
        </p:nvSpPr>
        <p:spPr>
          <a:xfrm>
            <a:off x="1402915" y="2281222"/>
            <a:ext cx="6488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>
                <a:latin typeface="Montserrat" panose="00000500000000000000" pitchFamily="2" charset="0"/>
              </a:rPr>
              <a:t>Following approaches are used to solve the problem :-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EEA7E4-C24F-4980-91EC-A109C2ADCAD2}"/>
              </a:ext>
            </a:extLst>
          </p:cNvPr>
          <p:cNvSpPr txBox="1"/>
          <p:nvPr/>
        </p:nvSpPr>
        <p:spPr>
          <a:xfrm>
            <a:off x="2054268" y="2804885"/>
            <a:ext cx="4133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GENETIC ALGORITHM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ANT COLONY OPTIMISATION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Montserrat" panose="00000500000000000000" pitchFamily="2" charset="0"/>
              </a:rPr>
              <a:t>Solution description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1578278" y="2078875"/>
            <a:ext cx="6839872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Based on the principles of Genetics and Natural Selection.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Survival of the fittest.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Start with a pool or a population of possible solutions.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These solutions undergo recombination and mutation.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Produce fitter next generation.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The fitter individuals are given higher chance to mate and yield “fitter” offspring.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Keep “evolving” better individuals or solutions over generations.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Repeat until target is reached.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Basic Terminology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1578278" y="1953615"/>
            <a:ext cx="6839872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400050">
              <a:lnSpc>
                <a:spcPct val="100000"/>
              </a:lnSpc>
              <a:spcAft>
                <a:spcPts val="600"/>
              </a:spcAft>
              <a:buFont typeface="+mj-lt"/>
              <a:buAutoNum type="romanLcPeriod"/>
            </a:pPr>
            <a:r>
              <a:rPr lang="en-IN" b="1" dirty="0">
                <a:latin typeface="Montserrat" panose="00000500000000000000" pitchFamily="2" charset="0"/>
              </a:rPr>
              <a:t>Population : </a:t>
            </a:r>
            <a:r>
              <a:rPr lang="en-IN" dirty="0">
                <a:latin typeface="Montserrat" panose="00000500000000000000" pitchFamily="2" charset="0"/>
              </a:rPr>
              <a:t>It is a subset of all the possible solutions to the given problem.</a:t>
            </a:r>
          </a:p>
          <a:p>
            <a:pPr marL="400050" indent="-400050">
              <a:lnSpc>
                <a:spcPct val="100000"/>
              </a:lnSpc>
              <a:spcAft>
                <a:spcPts val="600"/>
              </a:spcAft>
              <a:buFont typeface="+mj-lt"/>
              <a:buAutoNum type="romanLcPeriod"/>
            </a:pPr>
            <a:r>
              <a:rPr lang="en-IN" b="1" dirty="0">
                <a:latin typeface="Montserrat" panose="00000500000000000000" pitchFamily="2" charset="0"/>
              </a:rPr>
              <a:t>Chromosomes : </a:t>
            </a:r>
            <a:r>
              <a:rPr lang="en-IN" dirty="0">
                <a:latin typeface="Montserrat" panose="00000500000000000000" pitchFamily="2" charset="0"/>
              </a:rPr>
              <a:t>One such solution to the given problem.</a:t>
            </a:r>
          </a:p>
          <a:p>
            <a:pPr marL="400050" indent="-400050">
              <a:lnSpc>
                <a:spcPct val="100000"/>
              </a:lnSpc>
              <a:spcAft>
                <a:spcPts val="600"/>
              </a:spcAft>
              <a:buFont typeface="+mj-lt"/>
              <a:buAutoNum type="romanLcPeriod"/>
            </a:pPr>
            <a:r>
              <a:rPr lang="en-IN" b="1" dirty="0">
                <a:latin typeface="Montserrat" panose="00000500000000000000" pitchFamily="2" charset="0"/>
              </a:rPr>
              <a:t>Gene : </a:t>
            </a:r>
            <a:r>
              <a:rPr lang="en-IN" dirty="0">
                <a:latin typeface="Montserrat" panose="00000500000000000000" pitchFamily="2" charset="0"/>
              </a:rPr>
              <a:t>One element position of a chromosome.</a:t>
            </a:r>
          </a:p>
          <a:p>
            <a:pPr marL="400050" indent="-400050">
              <a:lnSpc>
                <a:spcPct val="100000"/>
              </a:lnSpc>
              <a:spcAft>
                <a:spcPts val="600"/>
              </a:spcAft>
              <a:buFont typeface="+mj-lt"/>
              <a:buAutoNum type="romanLcPeriod"/>
            </a:pPr>
            <a:r>
              <a:rPr lang="en-IN" b="1" dirty="0">
                <a:latin typeface="Montserrat" panose="00000500000000000000" pitchFamily="2" charset="0"/>
              </a:rPr>
              <a:t>Allele : </a:t>
            </a:r>
            <a:r>
              <a:rPr lang="en-IN" dirty="0">
                <a:latin typeface="Montserrat" panose="00000500000000000000" pitchFamily="2" charset="0"/>
              </a:rPr>
              <a:t>It is the value a gene takes for a particular chromosome. </a:t>
            </a:r>
            <a:endParaRPr lang="en-IN" b="1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459ADE-E2A7-4D55-A642-38EA17FB7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141" y="3201716"/>
            <a:ext cx="3526808" cy="186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198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Basic Structure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939947-DDFC-4357-9E46-B8CF050BC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37448" y="2524020"/>
            <a:ext cx="5680702" cy="2437878"/>
          </a:xfrm>
        </p:spPr>
        <p:txBody>
          <a:bodyPr/>
          <a:lstStyle/>
          <a:p>
            <a:pPr marL="488950" indent="-342900" algn="just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Start with an initial population (random/heuristic).</a:t>
            </a:r>
          </a:p>
          <a:p>
            <a:pPr marL="488950" indent="-342900" algn="just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Select parents for mating.</a:t>
            </a:r>
          </a:p>
          <a:p>
            <a:pPr marL="488950" indent="-342900" algn="just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Apply crossover and mutation on the parents to generate new off-springs.</a:t>
            </a:r>
          </a:p>
          <a:p>
            <a:pPr marL="488950" indent="-342900" algn="just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These off-springs replace the existing individuals in the population.</a:t>
            </a:r>
          </a:p>
          <a:p>
            <a:pPr marL="488950" indent="-342900" algn="just">
              <a:buFont typeface="+mj-lt"/>
              <a:buAutoNum type="arabicPeriod"/>
            </a:pPr>
            <a:endParaRPr lang="en-IN" dirty="0">
              <a:latin typeface="Montserrat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31E09E-377D-4C01-8158-C81DA4629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50" y="1990486"/>
            <a:ext cx="2011598" cy="243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550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Generalised Pseudo-code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939947-DDFC-4357-9E46-B8CF050BC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54085" y="1885940"/>
            <a:ext cx="4998693" cy="2932682"/>
          </a:xfrm>
        </p:spPr>
        <p:txBody>
          <a:bodyPr/>
          <a:lstStyle/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GA()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initialize population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find fitness of population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while (termination criteria is reached) do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parent selection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crossover with probability pc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mutation with probability pm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decode and fitness calculation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survivor selection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find best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return best</a:t>
            </a:r>
          </a:p>
        </p:txBody>
      </p:sp>
    </p:spTree>
    <p:extLst>
      <p:ext uri="{BB962C8B-B14F-4D97-AF65-F5344CB8AC3E}">
        <p14:creationId xmlns:p14="http://schemas.microsoft.com/office/powerpoint/2010/main" val="381454886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912</Words>
  <Application>Microsoft Office PowerPoint</Application>
  <PresentationFormat>On-screen Show (16:9)</PresentationFormat>
  <Paragraphs>162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Raleway</vt:lpstr>
      <vt:lpstr>Arial</vt:lpstr>
      <vt:lpstr>Montserrat</vt:lpstr>
      <vt:lpstr>Lucida Console</vt:lpstr>
      <vt:lpstr>Lato</vt:lpstr>
      <vt:lpstr>Streamline</vt:lpstr>
      <vt:lpstr>COURSE TIMETABLING</vt:lpstr>
      <vt:lpstr>Outline</vt:lpstr>
      <vt:lpstr>The Problem</vt:lpstr>
      <vt:lpstr>Assumptions</vt:lpstr>
      <vt:lpstr>Solution Proposal</vt:lpstr>
      <vt:lpstr>Solution description</vt:lpstr>
      <vt:lpstr>Basic Terminology</vt:lpstr>
      <vt:lpstr>Basic Structure</vt:lpstr>
      <vt:lpstr>Generalised Pseudo-code</vt:lpstr>
      <vt:lpstr>Crossover Operators</vt:lpstr>
      <vt:lpstr>Mutation Operators</vt:lpstr>
      <vt:lpstr>Fitness Based Selection</vt:lpstr>
      <vt:lpstr>Terminating Condition</vt:lpstr>
      <vt:lpstr>Application in course timetabling</vt:lpstr>
      <vt:lpstr>Problem statement</vt:lpstr>
      <vt:lpstr>What customers do today </vt:lpstr>
      <vt:lpstr>Supporting information 01</vt:lpstr>
      <vt:lpstr>Supporting information 02</vt:lpstr>
      <vt:lpstr>Supporting information 03</vt:lpstr>
      <vt:lpstr>Use cases / user stories</vt:lpstr>
      <vt:lpstr>Why it’s better than existing solutions </vt:lpstr>
      <vt:lpstr>Wireframes</vt:lpstr>
      <vt:lpstr>Information architecture</vt:lpstr>
      <vt:lpstr>Component Browser</vt:lpstr>
      <vt:lpstr>Component Detail</vt:lpstr>
      <vt:lpstr>Component Detail (Mobile)</vt:lpstr>
      <vt:lpstr>Contacts</vt:lpstr>
      <vt:lpstr>Contacts (Mobile)</vt:lpstr>
      <vt:lpstr>Next Steps</vt:lpstr>
      <vt:lpstr>What next?</vt:lpstr>
      <vt:lpstr>Timeline</vt:lpstr>
      <vt:lpstr>Questions?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TIMETABLING</dc:title>
  <dc:creator>NEERAJ</dc:creator>
  <cp:lastModifiedBy>Neeraj Verma</cp:lastModifiedBy>
  <cp:revision>17</cp:revision>
  <dcterms:modified xsi:type="dcterms:W3CDTF">2019-04-15T16:39:04Z</dcterms:modified>
</cp:coreProperties>
</file>